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26B0F-BB33-4603-A5CA-1B4AED704DA4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C687-9892-4907-B9AD-8F11BCFD74C2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89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26B0F-BB33-4603-A5CA-1B4AED704DA4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C687-9892-4907-B9AD-8F11BCFD74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946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26B0F-BB33-4603-A5CA-1B4AED704DA4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C687-9892-4907-B9AD-8F11BCFD74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672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26B0F-BB33-4603-A5CA-1B4AED704DA4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C687-9892-4907-B9AD-8F11BCFD74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0677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26B0F-BB33-4603-A5CA-1B4AED704DA4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C687-9892-4907-B9AD-8F11BCFD74C2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76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26B0F-BB33-4603-A5CA-1B4AED704DA4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C687-9892-4907-B9AD-8F11BCFD74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047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26B0F-BB33-4603-A5CA-1B4AED704DA4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C687-9892-4907-B9AD-8F11BCFD74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0059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26B0F-BB33-4603-A5CA-1B4AED704DA4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C687-9892-4907-B9AD-8F11BCFD74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916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26B0F-BB33-4603-A5CA-1B4AED704DA4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C687-9892-4907-B9AD-8F11BCFD74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249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4526B0F-BB33-4603-A5CA-1B4AED704DA4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F1C687-9892-4907-B9AD-8F11BCFD74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458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26B0F-BB33-4603-A5CA-1B4AED704DA4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C687-9892-4907-B9AD-8F11BCFD74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522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4526B0F-BB33-4603-A5CA-1B4AED704DA4}" type="datetimeFigureOut">
              <a:rPr lang="nl-NL" smtClean="0"/>
              <a:t>5-9-2018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6F1C687-9892-4907-B9AD-8F11BCFD74C2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7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1773382" y="3879273"/>
            <a:ext cx="8968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Voeren en verzorgen periode 1 les 1</a:t>
            </a:r>
            <a:endParaRPr lang="nl-NL" sz="2800" dirty="0"/>
          </a:p>
        </p:txBody>
      </p:sp>
      <p:pic>
        <p:nvPicPr>
          <p:cNvPr id="10" name="Tijdelijke aanduiding voor inhoud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402" y="286603"/>
            <a:ext cx="4523232" cy="1005840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18" y="4672157"/>
            <a:ext cx="312420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77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402" y="286603"/>
            <a:ext cx="4523232" cy="1005840"/>
          </a:xfrm>
        </p:spPr>
      </p:pic>
      <p:sp>
        <p:nvSpPr>
          <p:cNvPr id="7" name="Tekstvak 6"/>
          <p:cNvSpPr txBox="1"/>
          <p:nvPr/>
        </p:nvSpPr>
        <p:spPr>
          <a:xfrm>
            <a:off x="9901381" y="6488668"/>
            <a:ext cx="245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Voeren en verzorgen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108364" y="1292443"/>
            <a:ext cx="4276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Voedingsstoffen-vetten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1108364" y="2068945"/>
            <a:ext cx="105571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/>
            <a:r>
              <a:rPr lang="nl-NL" dirty="0"/>
              <a:t>Het belang van vetten, ook wel lipiden:</a:t>
            </a:r>
          </a:p>
          <a:p>
            <a:endParaRPr lang="nl-NL" dirty="0"/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nl-NL" dirty="0"/>
              <a:t>leveren energie, ook wel brandstof 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nl-NL" dirty="0"/>
              <a:t>bevatten essentiële vetzuren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nl-NL" dirty="0"/>
              <a:t>bevatten opgeloste vitaminen ( A, D, E , K)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nl-NL" dirty="0"/>
              <a:t>verhogen de smakelijkheid van het voer</a:t>
            </a:r>
          </a:p>
          <a:p>
            <a:endParaRPr lang="nl-NL" dirty="0"/>
          </a:p>
          <a:p>
            <a:pPr marL="363538" indent="-363538"/>
            <a:r>
              <a:rPr lang="nl-NL" dirty="0"/>
              <a:t>Hoeveelheid vet op verpakking = percentage ruw vet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669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402" y="286603"/>
            <a:ext cx="4523232" cy="1005840"/>
          </a:xfrm>
        </p:spPr>
      </p:pic>
      <p:sp>
        <p:nvSpPr>
          <p:cNvPr id="7" name="Tekstvak 6"/>
          <p:cNvSpPr txBox="1"/>
          <p:nvPr/>
        </p:nvSpPr>
        <p:spPr>
          <a:xfrm>
            <a:off x="9901381" y="6488668"/>
            <a:ext cx="245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Voeren en verzorgen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108364" y="1292443"/>
            <a:ext cx="4276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Voedingsstoffen-vetten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1108364" y="2068945"/>
            <a:ext cx="105571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/>
            <a:r>
              <a:rPr lang="nl-NL" dirty="0"/>
              <a:t>Vetten zijn opgebouwd uit vetzuren: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nl-NL" dirty="0"/>
              <a:t>essentiële vetzuren: kan dier zelf niet aanmaken, inname via voeding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nl-NL" dirty="0"/>
              <a:t>niet-essentiële vetzuren: kan dier zelf aanmaken</a:t>
            </a:r>
          </a:p>
          <a:p>
            <a:endParaRPr lang="nl-NL" dirty="0"/>
          </a:p>
          <a:p>
            <a:pPr marL="363538" indent="-363538"/>
            <a:r>
              <a:rPr lang="nl-NL" dirty="0"/>
              <a:t>De essentiële vetzuren verschillen per diersoort.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3735070"/>
            <a:ext cx="384048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73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402" y="286603"/>
            <a:ext cx="4523232" cy="1005840"/>
          </a:xfrm>
        </p:spPr>
      </p:pic>
      <p:sp>
        <p:nvSpPr>
          <p:cNvPr id="7" name="Tekstvak 6"/>
          <p:cNvSpPr txBox="1"/>
          <p:nvPr/>
        </p:nvSpPr>
        <p:spPr>
          <a:xfrm>
            <a:off x="9901381" y="6488668"/>
            <a:ext cx="245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Voeren en verzorgen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108364" y="1292443"/>
            <a:ext cx="4276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Voedingsstoffen-vetten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1108364" y="2068945"/>
            <a:ext cx="105571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Verzadigd vet:</a:t>
            </a:r>
          </a:p>
          <a:p>
            <a:r>
              <a:rPr lang="nl-NL" dirty="0"/>
              <a:t>is hard bij kamertemperatuur</a:t>
            </a:r>
          </a:p>
          <a:p>
            <a:r>
              <a:rPr lang="nl-NL" dirty="0"/>
              <a:t>heeft weinig dubbele bindingen tussen moleculen in vetzuur</a:t>
            </a:r>
          </a:p>
          <a:p>
            <a:endParaRPr lang="nl-NL" dirty="0"/>
          </a:p>
          <a:p>
            <a:r>
              <a:rPr lang="nl-NL" b="1" dirty="0"/>
              <a:t>Onverzadigd vet:</a:t>
            </a:r>
          </a:p>
          <a:p>
            <a:r>
              <a:rPr lang="nl-NL" dirty="0"/>
              <a:t>is zacht bij kamertemperatuur</a:t>
            </a:r>
          </a:p>
          <a:p>
            <a:r>
              <a:rPr lang="nl-NL" dirty="0"/>
              <a:t>heeft veel dubbele bindingen tussen </a:t>
            </a:r>
            <a:br>
              <a:rPr lang="nl-NL" dirty="0"/>
            </a:br>
            <a:r>
              <a:rPr lang="nl-NL" dirty="0"/>
              <a:t>moleculen in vetzuur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839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402" y="286603"/>
            <a:ext cx="4523232" cy="1005840"/>
          </a:xfrm>
        </p:spPr>
      </p:pic>
      <p:sp>
        <p:nvSpPr>
          <p:cNvPr id="7" name="Tekstvak 6"/>
          <p:cNvSpPr txBox="1"/>
          <p:nvPr/>
        </p:nvSpPr>
        <p:spPr>
          <a:xfrm>
            <a:off x="9901381" y="6488668"/>
            <a:ext cx="245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Voeren en verzorgen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108364" y="1292443"/>
            <a:ext cx="5038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Voedingsstoffen-koolhydraten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1108364" y="2068945"/>
            <a:ext cx="105571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/>
            <a:r>
              <a:rPr lang="nl-NL" dirty="0"/>
              <a:t>Verteerbare koolhydraten leveren snel energie, bv suikers en zetmeel.</a:t>
            </a:r>
          </a:p>
          <a:p>
            <a:endParaRPr lang="nl-NL" dirty="0"/>
          </a:p>
          <a:p>
            <a:pPr marL="363538" indent="-363538"/>
            <a:r>
              <a:rPr lang="nl-NL" dirty="0"/>
              <a:t>Verschillende koolhydraten: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nl-NL" dirty="0"/>
              <a:t>monosacharide: bestaat uit één suikermolecuul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nl-NL" dirty="0"/>
              <a:t>disachariden: bestaan uit twee verbonden monosacchariden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nl-NL" dirty="0"/>
              <a:t>polysachariden : bestaan uit ketens suikermoleculen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446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402" y="286603"/>
            <a:ext cx="4523232" cy="1005840"/>
          </a:xfrm>
        </p:spPr>
      </p:pic>
      <p:sp>
        <p:nvSpPr>
          <p:cNvPr id="7" name="Tekstvak 6"/>
          <p:cNvSpPr txBox="1"/>
          <p:nvPr/>
        </p:nvSpPr>
        <p:spPr>
          <a:xfrm>
            <a:off x="9901381" y="6488668"/>
            <a:ext cx="245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Voeren en verzorgen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108364" y="1292443"/>
            <a:ext cx="5038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Voedingsstoffen-koolhydraten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1108364" y="2068945"/>
            <a:ext cx="105571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/>
            <a:r>
              <a:rPr lang="nl-NL" dirty="0"/>
              <a:t>Ruwe celstof is niet of moeilijk te verteren, bv cellulose. </a:t>
            </a:r>
          </a:p>
          <a:p>
            <a:endParaRPr lang="nl-NL" dirty="0"/>
          </a:p>
          <a:p>
            <a:pPr marL="363538" indent="-363538"/>
            <a:r>
              <a:rPr lang="nl-NL" dirty="0"/>
              <a:t>Oplosbare vezels (groente en fruit):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nl-NL" dirty="0"/>
              <a:t>moeilijk te verteren. Worden wel door darmbacteriën benut. 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nl-NL" dirty="0"/>
              <a:t>zorgen voor goede darmflora</a:t>
            </a:r>
          </a:p>
          <a:p>
            <a:endParaRPr lang="nl-NL" dirty="0"/>
          </a:p>
          <a:p>
            <a:pPr marL="363538" indent="-363538"/>
            <a:r>
              <a:rPr lang="nl-NL" dirty="0"/>
              <a:t>Onoplosbare vezels (granen):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nl-NL" dirty="0"/>
              <a:t>stimuleren werking </a:t>
            </a:r>
            <a:r>
              <a:rPr lang="nl-NL" dirty="0" err="1"/>
              <a:t>maag-darmstelsel</a:t>
            </a:r>
            <a:endParaRPr lang="nl-NL" dirty="0"/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nl-NL" dirty="0"/>
              <a:t>tekort kan leiden tot verstopping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182" y="4053840"/>
            <a:ext cx="3990398" cy="20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50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402" y="286603"/>
            <a:ext cx="4523232" cy="1005840"/>
          </a:xfrm>
        </p:spPr>
      </p:pic>
      <p:sp>
        <p:nvSpPr>
          <p:cNvPr id="7" name="Tekstvak 6"/>
          <p:cNvSpPr txBox="1"/>
          <p:nvPr/>
        </p:nvSpPr>
        <p:spPr>
          <a:xfrm>
            <a:off x="9901381" y="6488668"/>
            <a:ext cx="245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Voeren en verzorgen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108364" y="1292443"/>
            <a:ext cx="5038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Voedingsstoffen-mineralen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1108364" y="2068945"/>
            <a:ext cx="105571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Het belang van mineralen, ook wel zouten:</a:t>
            </a:r>
          </a:p>
          <a:p>
            <a:r>
              <a:rPr lang="nl-NL" dirty="0"/>
              <a:t>bouwstof in cellen </a:t>
            </a:r>
          </a:p>
          <a:p>
            <a:r>
              <a:rPr lang="nl-NL" dirty="0"/>
              <a:t>hulpstof bij enzymen</a:t>
            </a:r>
          </a:p>
          <a:p>
            <a:r>
              <a:rPr lang="nl-NL" dirty="0"/>
              <a:t>invloed op vochtverdeling in lichaam</a:t>
            </a:r>
          </a:p>
          <a:p>
            <a:endParaRPr lang="nl-NL" dirty="0"/>
          </a:p>
          <a:p>
            <a:r>
              <a:rPr lang="nl-NL" dirty="0"/>
              <a:t>Mineralen zijn te verdelen in:</a:t>
            </a:r>
          </a:p>
          <a:p>
            <a:r>
              <a:rPr lang="nl-NL" dirty="0"/>
              <a:t>macro-elementen: heeft dier meer van nodig</a:t>
            </a:r>
          </a:p>
          <a:p>
            <a:r>
              <a:rPr lang="nl-NL" dirty="0"/>
              <a:t>micro-elementen: heeft dier weinig nodig</a:t>
            </a:r>
          </a:p>
          <a:p>
            <a:r>
              <a:rPr lang="nl-NL" dirty="0"/>
              <a:t>(sporenelementen):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403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402" y="286603"/>
            <a:ext cx="4523232" cy="1005840"/>
          </a:xfrm>
        </p:spPr>
      </p:pic>
      <p:sp>
        <p:nvSpPr>
          <p:cNvPr id="7" name="Tekstvak 6"/>
          <p:cNvSpPr txBox="1"/>
          <p:nvPr/>
        </p:nvSpPr>
        <p:spPr>
          <a:xfrm>
            <a:off x="9901381" y="6488668"/>
            <a:ext cx="245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Voeren en verzorgen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108364" y="1292443"/>
            <a:ext cx="5038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Voedingsstoffen-vitaminen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1108364" y="2068945"/>
            <a:ext cx="105571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/>
            <a:r>
              <a:rPr lang="nl-NL" dirty="0"/>
              <a:t>Vitaminen worden opgenomen uit voeding. </a:t>
            </a:r>
            <a:endParaRPr lang="en-US" altLang="nl-NL" dirty="0"/>
          </a:p>
          <a:p>
            <a:endParaRPr lang="en-US" altLang="nl-NL" dirty="0"/>
          </a:p>
          <a:p>
            <a:pPr marL="363538" indent="-363538"/>
            <a:r>
              <a:rPr lang="en-US" altLang="nl-NL" dirty="0" err="1"/>
              <a:t>Vetoplosbare</a:t>
            </a:r>
            <a:r>
              <a:rPr lang="en-US" altLang="nl-NL" dirty="0"/>
              <a:t> </a:t>
            </a:r>
            <a:r>
              <a:rPr lang="en-US" altLang="nl-NL" dirty="0" err="1"/>
              <a:t>vitamine</a:t>
            </a:r>
            <a:r>
              <a:rPr lang="en-US" altLang="nl-NL" dirty="0"/>
              <a:t> (ADEK):</a:t>
            </a:r>
            <a:r>
              <a:rPr lang="en-US" altLang="nl-NL" dirty="0">
                <a:sym typeface="Wingdings" pitchFamily="2" charset="2"/>
              </a:rPr>
              <a:t> 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en-US" altLang="nl-NL" dirty="0" err="1"/>
              <a:t>zitten</a:t>
            </a:r>
            <a:r>
              <a:rPr lang="en-US" altLang="nl-NL" dirty="0"/>
              <a:t> in </a:t>
            </a:r>
            <a:r>
              <a:rPr lang="en-US" altLang="nl-NL" dirty="0" err="1"/>
              <a:t>dierlijke</a:t>
            </a:r>
            <a:r>
              <a:rPr lang="en-US" altLang="nl-NL" dirty="0"/>
              <a:t> </a:t>
            </a:r>
            <a:r>
              <a:rPr lang="en-US" altLang="nl-NL" dirty="0" err="1"/>
              <a:t>vetten</a:t>
            </a:r>
            <a:r>
              <a:rPr lang="en-US" altLang="nl-NL" dirty="0"/>
              <a:t> </a:t>
            </a:r>
            <a:r>
              <a:rPr lang="en-US" altLang="nl-NL" dirty="0" err="1"/>
              <a:t>en</a:t>
            </a:r>
            <a:r>
              <a:rPr lang="en-US" altLang="nl-NL" dirty="0"/>
              <a:t> </a:t>
            </a:r>
            <a:r>
              <a:rPr lang="en-US" altLang="nl-NL" dirty="0" err="1"/>
              <a:t>worden</a:t>
            </a:r>
            <a:r>
              <a:rPr lang="en-US" altLang="nl-NL" dirty="0"/>
              <a:t> in </a:t>
            </a:r>
            <a:r>
              <a:rPr lang="en-US" altLang="nl-NL" dirty="0" err="1"/>
              <a:t>lichaam</a:t>
            </a:r>
            <a:r>
              <a:rPr lang="en-US" altLang="nl-NL" dirty="0"/>
              <a:t> </a:t>
            </a:r>
            <a:r>
              <a:rPr lang="en-US" altLang="nl-NL" dirty="0" err="1"/>
              <a:t>opgeslagen</a:t>
            </a:r>
            <a:r>
              <a:rPr lang="en-US" altLang="nl-NL" dirty="0"/>
              <a:t>  </a:t>
            </a:r>
          </a:p>
          <a:p>
            <a:r>
              <a:rPr lang="en-US" altLang="nl-NL" dirty="0" err="1" smtClean="0"/>
              <a:t>Wateroplosbare</a:t>
            </a:r>
            <a:r>
              <a:rPr lang="en-US" altLang="nl-NL" dirty="0" smtClean="0"/>
              <a:t> </a:t>
            </a:r>
            <a:r>
              <a:rPr lang="en-US" altLang="nl-NL" dirty="0" err="1"/>
              <a:t>vitaminen</a:t>
            </a:r>
            <a:r>
              <a:rPr lang="en-US" altLang="nl-NL" dirty="0"/>
              <a:t> (C, B</a:t>
            </a:r>
            <a:r>
              <a:rPr lang="en-US" altLang="nl-NL" dirty="0" smtClean="0"/>
              <a:t>):</a:t>
            </a:r>
            <a:endParaRPr lang="en-US" altLang="nl-NL" dirty="0" smtClean="0">
              <a:sym typeface="Wingdings" pitchFamily="2" charset="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nl-NL" dirty="0" err="1" smtClean="0">
                <a:sym typeface="Wingdings" pitchFamily="2" charset="2"/>
              </a:rPr>
              <a:t>zitten</a:t>
            </a:r>
            <a:r>
              <a:rPr lang="en-US" altLang="nl-NL" dirty="0" smtClean="0">
                <a:sym typeface="Wingdings" pitchFamily="2" charset="2"/>
              </a:rPr>
              <a:t> in </a:t>
            </a:r>
            <a:r>
              <a:rPr lang="en-US" altLang="nl-NL" dirty="0" err="1" smtClean="0">
                <a:sym typeface="Wingdings" pitchFamily="2" charset="2"/>
              </a:rPr>
              <a:t>plantaardige</a:t>
            </a:r>
            <a:r>
              <a:rPr lang="en-US" altLang="nl-NL" dirty="0" smtClean="0">
                <a:sym typeface="Wingdings" pitchFamily="2" charset="2"/>
              </a:rPr>
              <a:t> </a:t>
            </a:r>
            <a:r>
              <a:rPr lang="en-US" altLang="nl-NL" dirty="0" err="1" smtClean="0">
                <a:sym typeface="Wingdings" pitchFamily="2" charset="2"/>
              </a:rPr>
              <a:t>producten</a:t>
            </a:r>
            <a:r>
              <a:rPr lang="en-US" altLang="nl-NL" dirty="0" smtClean="0">
                <a:sym typeface="Wingdings" pitchFamily="2" charset="2"/>
              </a:rPr>
              <a:t> </a:t>
            </a:r>
            <a:r>
              <a:rPr lang="nl-NL" altLang="nl-NL" dirty="0" smtClean="0">
                <a:sym typeface="Wingdings" pitchFamily="2" charset="2"/>
              </a:rPr>
              <a:t>en worden </a:t>
            </a:r>
            <a:r>
              <a:rPr lang="nl-NL" altLang="nl-NL" dirty="0" err="1" smtClean="0">
                <a:sym typeface="Wingdings" pitchFamily="2" charset="2"/>
              </a:rPr>
              <a:t>uitgeplast</a:t>
            </a:r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080" y="3759200"/>
            <a:ext cx="304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41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402" y="286603"/>
            <a:ext cx="4523232" cy="1005840"/>
          </a:xfrm>
        </p:spPr>
      </p:pic>
      <p:sp>
        <p:nvSpPr>
          <p:cNvPr id="7" name="Tekstvak 6"/>
          <p:cNvSpPr txBox="1"/>
          <p:nvPr/>
        </p:nvSpPr>
        <p:spPr>
          <a:xfrm>
            <a:off x="9901381" y="6488668"/>
            <a:ext cx="245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Voeren en verzorgen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108364" y="1292443"/>
            <a:ext cx="5038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Voedingsstoffen-vitaminen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1108364" y="2068945"/>
            <a:ext cx="10557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 smtClean="0"/>
          </a:p>
          <a:p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630146"/>
              </p:ext>
            </p:extLst>
          </p:nvPr>
        </p:nvGraphicFramePr>
        <p:xfrm>
          <a:off x="822960" y="2159016"/>
          <a:ext cx="1067816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9080">
                  <a:extLst>
                    <a:ext uri="{9D8B030D-6E8A-4147-A177-3AD203B41FA5}">
                      <a16:colId xmlns:a16="http://schemas.microsoft.com/office/drawing/2014/main" val="3406540860"/>
                    </a:ext>
                  </a:extLst>
                </a:gridCol>
                <a:gridCol w="5339080">
                  <a:extLst>
                    <a:ext uri="{9D8B030D-6E8A-4147-A177-3AD203B41FA5}">
                      <a16:colId xmlns:a16="http://schemas.microsoft.com/office/drawing/2014/main" val="7175774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Wateroplosbare vitaminen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+mn-lt"/>
                        </a:rPr>
                        <a:t>Belangrijke invloed op </a:t>
                      </a:r>
                      <a:endParaRPr lang="nl-NL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947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B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Avenir Book"/>
                        </a:rPr>
                        <a:t>stofwisseling, huid, vacht en zenuwstelsel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765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C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 smtClean="0">
                          <a:latin typeface="Avenir Book"/>
                        </a:rPr>
                        <a:t>bindweefsel en algemene weerstand</a:t>
                      </a:r>
                      <a:endParaRPr lang="nl-NL" sz="2000" dirty="0">
                        <a:latin typeface="Avenir Book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152566"/>
                  </a:ext>
                </a:extLst>
              </a:tr>
            </a:tbl>
          </a:graphicData>
        </a:graphic>
      </p:graphicFrame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259462"/>
              </p:ext>
            </p:extLst>
          </p:nvPr>
        </p:nvGraphicFramePr>
        <p:xfrm>
          <a:off x="822960" y="3665689"/>
          <a:ext cx="1057656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8280">
                  <a:extLst>
                    <a:ext uri="{9D8B030D-6E8A-4147-A177-3AD203B41FA5}">
                      <a16:colId xmlns:a16="http://schemas.microsoft.com/office/drawing/2014/main" val="3474919686"/>
                    </a:ext>
                  </a:extLst>
                </a:gridCol>
                <a:gridCol w="5288280">
                  <a:extLst>
                    <a:ext uri="{9D8B030D-6E8A-4147-A177-3AD203B41FA5}">
                      <a16:colId xmlns:a16="http://schemas.microsoft.com/office/drawing/2014/main" val="3472405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+mn-lt"/>
                        </a:rPr>
                        <a:t>Vet oplosbare </a:t>
                      </a:r>
                      <a:r>
                        <a:rPr lang="nl-NL" sz="2000" dirty="0" smtClean="0">
                          <a:latin typeface="+mn-lt"/>
                        </a:rPr>
                        <a:t>vitaminen </a:t>
                      </a:r>
                      <a:endParaRPr lang="nl-NL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+mn-lt"/>
                        </a:rPr>
                        <a:t>Belangrijke invloed op </a:t>
                      </a:r>
                      <a:endParaRPr lang="nl-NL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308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+mn-lt"/>
                        </a:rPr>
                        <a:t>A</a:t>
                      </a:r>
                      <a:endParaRPr lang="nl-NL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+mn-lt"/>
                        </a:rPr>
                        <a:t>ogen, groei, zenuwstelsel en voortplanting</a:t>
                      </a:r>
                      <a:endParaRPr lang="nl-NL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596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+mn-lt"/>
                        </a:rPr>
                        <a:t>D</a:t>
                      </a:r>
                      <a:endParaRPr lang="nl-NL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+mn-lt"/>
                        </a:rPr>
                        <a:t>calcium- en fosforhuishouding</a:t>
                      </a:r>
                      <a:endParaRPr lang="nl-NL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82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+mn-lt"/>
                        </a:rPr>
                        <a:t>E</a:t>
                      </a:r>
                      <a:endParaRPr lang="nl-NL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+mn-lt"/>
                        </a:rPr>
                        <a:t>voortplanting, spieren en algemene weerstand</a:t>
                      </a:r>
                      <a:endParaRPr lang="nl-NL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528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+mn-lt"/>
                        </a:rPr>
                        <a:t>K</a:t>
                      </a:r>
                      <a:endParaRPr lang="nl-NL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latin typeface="+mn-lt"/>
                        </a:rPr>
                        <a:t>bloedstolling</a:t>
                      </a:r>
                      <a:r>
                        <a:rPr lang="nl-NL" sz="2000" baseline="0" dirty="0" smtClean="0">
                          <a:latin typeface="+mn-lt"/>
                        </a:rPr>
                        <a:t> </a:t>
                      </a:r>
                      <a:endParaRPr lang="nl-NL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88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26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402" y="286603"/>
            <a:ext cx="4523232" cy="1005840"/>
          </a:xfrm>
        </p:spPr>
      </p:pic>
      <p:sp>
        <p:nvSpPr>
          <p:cNvPr id="7" name="Tekstvak 6"/>
          <p:cNvSpPr txBox="1"/>
          <p:nvPr/>
        </p:nvSpPr>
        <p:spPr>
          <a:xfrm>
            <a:off x="9901381" y="6488668"/>
            <a:ext cx="245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Voeren en verzorgen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108364" y="1292443"/>
            <a:ext cx="5038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Voedingsstoffen-opdracht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1108364" y="2068945"/>
            <a:ext cx="105571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Zoek verpakkingen van 4 complete </a:t>
            </a:r>
            <a:r>
              <a:rPr lang="nl-NL" dirty="0" smtClean="0"/>
              <a:t>diervoeders van 4 verschillende diersoorten.</a:t>
            </a:r>
            <a:endParaRPr lang="nl-NL" dirty="0"/>
          </a:p>
          <a:p>
            <a:r>
              <a:rPr lang="nl-NL" dirty="0"/>
              <a:t>Vul van deze verpakkingen de Weende-analyse in de tabel in.</a:t>
            </a:r>
          </a:p>
          <a:p>
            <a:r>
              <a:rPr lang="nl-NL" dirty="0"/>
              <a:t>Let op de verschillen. Noteer deze.</a:t>
            </a:r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144044"/>
              </p:ext>
            </p:extLst>
          </p:nvPr>
        </p:nvGraphicFramePr>
        <p:xfrm>
          <a:off x="1314018" y="3024835"/>
          <a:ext cx="812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78575412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0461195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33757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73874218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491657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Diersoort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409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Water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313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Ruw eiwit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293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Ruw vet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257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Ruwe as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450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Ruwe celstof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183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Vitaminen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258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05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1100289" y="2105890"/>
            <a:ext cx="106033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We werken met 3 thema’s: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 dirty="0" smtClean="0"/>
              <a:t>Voeding basis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 dirty="0" smtClean="0"/>
              <a:t>Verdieping hond en kat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000" dirty="0" smtClean="0"/>
              <a:t>Rassenkennis</a:t>
            </a:r>
            <a:endParaRPr lang="nl-NL" sz="2000" dirty="0"/>
          </a:p>
        </p:txBody>
      </p:sp>
      <p:sp>
        <p:nvSpPr>
          <p:cNvPr id="7" name="Tekstvak 6"/>
          <p:cNvSpPr txBox="1"/>
          <p:nvPr/>
        </p:nvSpPr>
        <p:spPr>
          <a:xfrm>
            <a:off x="9901381" y="6488668"/>
            <a:ext cx="245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Voeren en verzorgen</a:t>
            </a:r>
            <a:endParaRPr lang="nl-NL" dirty="0"/>
          </a:p>
        </p:txBody>
      </p:sp>
      <p:pic>
        <p:nvPicPr>
          <p:cNvPr id="11" name="Tijdelijke aanduiding voor inhoud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402" y="286603"/>
            <a:ext cx="4523232" cy="1005840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19" b="10826"/>
          <a:stretch/>
        </p:blipFill>
        <p:spPr>
          <a:xfrm>
            <a:off x="9442018" y="4479636"/>
            <a:ext cx="2514600" cy="138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24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402" y="286603"/>
            <a:ext cx="4523232" cy="1005840"/>
          </a:xfrm>
        </p:spPr>
      </p:pic>
      <p:sp>
        <p:nvSpPr>
          <p:cNvPr id="7" name="Tekstvak 6"/>
          <p:cNvSpPr txBox="1"/>
          <p:nvPr/>
        </p:nvSpPr>
        <p:spPr>
          <a:xfrm>
            <a:off x="9901381" y="6488668"/>
            <a:ext cx="245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Voeren en verzorgen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108364" y="1292443"/>
            <a:ext cx="4276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Voeding basis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1108364" y="2068945"/>
            <a:ext cx="10557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Waarom is voeding belangrijk?</a:t>
            </a:r>
          </a:p>
          <a:p>
            <a:r>
              <a:rPr lang="nl-NL" dirty="0" smtClean="0"/>
              <a:t>Waar moet goede voeding aan voldoen?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024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402" y="286603"/>
            <a:ext cx="4523232" cy="1005840"/>
          </a:xfrm>
        </p:spPr>
      </p:pic>
      <p:sp>
        <p:nvSpPr>
          <p:cNvPr id="7" name="Tekstvak 6"/>
          <p:cNvSpPr txBox="1"/>
          <p:nvPr/>
        </p:nvSpPr>
        <p:spPr>
          <a:xfrm>
            <a:off x="9901381" y="6488668"/>
            <a:ext cx="245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Voeren en verzorgen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108364" y="1292443"/>
            <a:ext cx="4276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Voedingstoffen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1108364" y="2068945"/>
            <a:ext cx="105571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buFont typeface="Arial" panose="020B0604020202020204" pitchFamily="34" charset="0"/>
              <a:buChar char="•"/>
            </a:pPr>
            <a:r>
              <a:rPr lang="nl-NL" dirty="0"/>
              <a:t>Volledig voer bestaat uit 6 voedingsstoffen:</a:t>
            </a:r>
          </a:p>
          <a:p>
            <a:r>
              <a:rPr lang="nl-NL" dirty="0" smtClean="0"/>
              <a:t>       water</a:t>
            </a:r>
            <a:r>
              <a:rPr lang="nl-NL" dirty="0"/>
              <a:t>, eiwitten, vetten, koolhydraten, mineralen en vitaminen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363538" indent="-363538">
              <a:buFont typeface="Arial" panose="020B0604020202020204" pitchFamily="34" charset="0"/>
              <a:buChar char="•"/>
            </a:pPr>
            <a:r>
              <a:rPr lang="nl-NL" dirty="0"/>
              <a:t>Via Weende-analyse worden diervoeders opgesplitst.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 marL="363538" indent="-363538">
              <a:buFont typeface="Arial" panose="020B0604020202020204" pitchFamily="34" charset="0"/>
              <a:buChar char="•"/>
            </a:pPr>
            <a:r>
              <a:rPr lang="nl-NL" dirty="0"/>
              <a:t>Gehaltes van de voedingsstoffen worden hiermee bepaald. 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6" name="Picture 2" descr="Z:\Ontwikkelcentrum\oud\Dierverzorging-Voeding\06-illustraties\11_naar beeldbank\illustraties\arkamedia\930070101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1495" b="9658"/>
          <a:stretch/>
        </p:blipFill>
        <p:spPr bwMode="auto">
          <a:xfrm>
            <a:off x="92364" y="1292443"/>
            <a:ext cx="8356245" cy="4941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645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402" y="286603"/>
            <a:ext cx="4523232" cy="1005840"/>
          </a:xfrm>
        </p:spPr>
      </p:pic>
      <p:sp>
        <p:nvSpPr>
          <p:cNvPr id="7" name="Tekstvak 6"/>
          <p:cNvSpPr txBox="1"/>
          <p:nvPr/>
        </p:nvSpPr>
        <p:spPr>
          <a:xfrm>
            <a:off x="9901381" y="6488668"/>
            <a:ext cx="245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Voeren en verzorgen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108364" y="1292443"/>
            <a:ext cx="4276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Voedingsstoffen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1108364" y="2068945"/>
            <a:ext cx="105571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/>
            <a:r>
              <a:rPr lang="nl-NL" b="1" dirty="0">
                <a:sym typeface="Wingdings" panose="05000000000000000000" pitchFamily="2" charset="2"/>
              </a:rPr>
              <a:t>Organische stof </a:t>
            </a:r>
            <a:r>
              <a:rPr lang="nl-NL" dirty="0">
                <a:sym typeface="Wingdings" panose="05000000000000000000" pitchFamily="2" charset="2"/>
              </a:rPr>
              <a:t>komt uit de natuur:</a:t>
            </a:r>
          </a:p>
          <a:p>
            <a:pPr>
              <a:tabLst>
                <a:tab pos="363538" algn="l"/>
              </a:tabLst>
            </a:pPr>
            <a:r>
              <a:rPr lang="nl-NL" dirty="0">
                <a:sym typeface="Wingdings" panose="05000000000000000000" pitchFamily="2" charset="2"/>
              </a:rPr>
              <a:t>	(ruw)eiwitten*, (ruw)vetten** en koolhydraten </a:t>
            </a:r>
          </a:p>
          <a:p>
            <a:endParaRPr lang="nl-NL" dirty="0"/>
          </a:p>
          <a:p>
            <a:pPr marL="363538" indent="-363538"/>
            <a:r>
              <a:rPr lang="nl-NL" b="1" dirty="0"/>
              <a:t>Anorganische</a:t>
            </a:r>
            <a:r>
              <a:rPr lang="nl-NL" dirty="0"/>
              <a:t> stof is niet levend materiaal: mineralen</a:t>
            </a:r>
          </a:p>
          <a:p>
            <a:pPr>
              <a:tabLst>
                <a:tab pos="363538" algn="l"/>
              </a:tabLst>
            </a:pPr>
            <a:r>
              <a:rPr lang="nl-NL" dirty="0"/>
              <a:t>	Na verbranding blijft ruwe as over.</a:t>
            </a:r>
          </a:p>
          <a:p>
            <a:endParaRPr lang="nl-NL" dirty="0"/>
          </a:p>
          <a:p>
            <a:pPr marL="363538" indent="-363538">
              <a:buNone/>
            </a:pPr>
            <a:r>
              <a:rPr lang="nl-NL" dirty="0"/>
              <a:t>*	Ruw eiwit gemeten op basis van hoeveelheid stikstof (N)</a:t>
            </a:r>
          </a:p>
          <a:p>
            <a:pPr marL="363538" indent="-363538">
              <a:buNone/>
            </a:pPr>
            <a:r>
              <a:rPr lang="nl-NL" dirty="0"/>
              <a:t>**	Ruw vet is inclusief de in vet oplosbare vitaminen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271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402" y="286603"/>
            <a:ext cx="4523232" cy="1005840"/>
          </a:xfrm>
        </p:spPr>
      </p:pic>
      <p:sp>
        <p:nvSpPr>
          <p:cNvPr id="7" name="Tekstvak 6"/>
          <p:cNvSpPr txBox="1"/>
          <p:nvPr/>
        </p:nvSpPr>
        <p:spPr>
          <a:xfrm>
            <a:off x="9901381" y="6488668"/>
            <a:ext cx="245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Voeren en verzorgen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108364" y="1292443"/>
            <a:ext cx="4276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Voedingsstoffen-water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1108364" y="2068945"/>
            <a:ext cx="105571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Water is onmisbaar voor functies in het lichaam:</a:t>
            </a:r>
          </a:p>
          <a:p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als bouwstof (60-70% is water)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voor transport van voedingsstoffen en afvalstoffen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voor de warmteregulatie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voor melkproductie en groei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voor verschillende processen in het lichaam</a:t>
            </a:r>
          </a:p>
          <a:p>
            <a:r>
              <a:rPr lang="nl-NL" dirty="0"/>
              <a:t>  (chemische omzettingen in cellen)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901381" y="4053840"/>
            <a:ext cx="2136053" cy="213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35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402" y="286603"/>
            <a:ext cx="4523232" cy="1005840"/>
          </a:xfrm>
        </p:spPr>
      </p:pic>
      <p:sp>
        <p:nvSpPr>
          <p:cNvPr id="7" name="Tekstvak 6"/>
          <p:cNvSpPr txBox="1"/>
          <p:nvPr/>
        </p:nvSpPr>
        <p:spPr>
          <a:xfrm>
            <a:off x="9901381" y="6488668"/>
            <a:ext cx="245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Voeren en verzorgen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108364" y="1292443"/>
            <a:ext cx="4276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Voedingsstoffen-water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1108364" y="2068945"/>
            <a:ext cx="105571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/>
            <a:r>
              <a:rPr lang="nl-NL" dirty="0"/>
              <a:t>Een dier krijgt water binnen via voer en drinkwater.</a:t>
            </a:r>
          </a:p>
          <a:p>
            <a:endParaRPr lang="nl-NL" dirty="0"/>
          </a:p>
          <a:p>
            <a:pPr marL="363538" indent="-363538"/>
            <a:r>
              <a:rPr lang="nl-NL" dirty="0"/>
              <a:t>Soort voer bepaalt hoeveelheid water: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nl-NL" dirty="0"/>
              <a:t>droogvoer bevat 10% water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nl-NL" dirty="0"/>
              <a:t>blikvoer bevat 80% water</a:t>
            </a:r>
          </a:p>
          <a:p>
            <a:endParaRPr lang="nl-NL" dirty="0"/>
          </a:p>
          <a:p>
            <a:pPr marL="363538" indent="-363538"/>
            <a:r>
              <a:rPr lang="nl-NL" dirty="0"/>
              <a:t>Niet &gt;80% water in voeding. Wel verzadigd gevoel, onvoldoende droge stof opname. Dit kan leiden tot tekorten.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90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402" y="286603"/>
            <a:ext cx="4523232" cy="1005840"/>
          </a:xfrm>
        </p:spPr>
      </p:pic>
      <p:sp>
        <p:nvSpPr>
          <p:cNvPr id="7" name="Tekstvak 6"/>
          <p:cNvSpPr txBox="1"/>
          <p:nvPr/>
        </p:nvSpPr>
        <p:spPr>
          <a:xfrm>
            <a:off x="9901381" y="6488668"/>
            <a:ext cx="245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Voeren en verzorgen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108364" y="1292443"/>
            <a:ext cx="4276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Voedingsstoffen-eiwitten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1108364" y="2068945"/>
            <a:ext cx="105571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Het belang van eiwitten, ook wel proteïnen:</a:t>
            </a:r>
          </a:p>
          <a:p>
            <a:endParaRPr lang="nl-NL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/>
              <a:t>groei en herstel lichaam, ook wel bouwstof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/>
              <a:t>smaakmaker in voeding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dirty="0"/>
              <a:t>bij verbranding eiwitten komt energie vrij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Hoeveelheid eiwit op verpakking = percentage ruw eiwit</a:t>
            </a:r>
          </a:p>
          <a:p>
            <a:endParaRPr lang="nl-NL" dirty="0"/>
          </a:p>
        </p:txBody>
      </p:sp>
      <p:pic>
        <p:nvPicPr>
          <p:cNvPr id="6" name="Picture 2" descr="Z:\Ontwikkelcentrum\oud\Dierverzorging-Voeding\06-illustraties\11_naar beeldbank\illustraties\arkamedia\93007010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13020" y="1918806"/>
            <a:ext cx="5257996" cy="3943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96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402" y="286603"/>
            <a:ext cx="4523232" cy="1005840"/>
          </a:xfrm>
        </p:spPr>
      </p:pic>
      <p:sp>
        <p:nvSpPr>
          <p:cNvPr id="7" name="Tekstvak 6"/>
          <p:cNvSpPr txBox="1"/>
          <p:nvPr/>
        </p:nvSpPr>
        <p:spPr>
          <a:xfrm>
            <a:off x="9901381" y="6488668"/>
            <a:ext cx="245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Voeren en verzorgen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108364" y="1292443"/>
            <a:ext cx="4276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Voedingsstoffen-eiwitten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1108364" y="2068945"/>
            <a:ext cx="105571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/>
            <a:r>
              <a:rPr lang="nl-NL" dirty="0"/>
              <a:t>Eiwitten zijn opgebouwd uit aminozuren.</a:t>
            </a:r>
          </a:p>
          <a:p>
            <a:endParaRPr lang="nl-NL" dirty="0"/>
          </a:p>
          <a:p>
            <a:pPr marL="363538" indent="-363538"/>
            <a:r>
              <a:rPr lang="nl-NL" dirty="0"/>
              <a:t>Soorten aminozuren: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nl-NL" dirty="0"/>
              <a:t>essentiële: kan dier niet aanmaken, inname via voeding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nl-NL" dirty="0"/>
              <a:t>semi-essentiële: kan dier maken uit essentiële aminozuren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nl-NL" dirty="0"/>
              <a:t>niet-essentiële aminozuren: kan dier zelf aanmaken in lever</a:t>
            </a:r>
          </a:p>
          <a:p>
            <a:endParaRPr lang="nl-NL" dirty="0"/>
          </a:p>
          <a:p>
            <a:pPr marL="363538" indent="-363538"/>
            <a:r>
              <a:rPr lang="nl-NL" dirty="0"/>
              <a:t>Veel essentiële aminozuren = hoge kwaliteit eiwit</a:t>
            </a:r>
          </a:p>
          <a:p>
            <a:pPr marL="363538" indent="-363538">
              <a:buNone/>
            </a:pPr>
            <a:r>
              <a:rPr lang="nl-NL" dirty="0"/>
              <a:t>	(de biologische waarde) 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6153" y="413226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44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rugblik">
  <a:themeElements>
    <a:clrScheme name="Geel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86</TotalTime>
  <Words>657</Words>
  <Application>Microsoft Office PowerPoint</Application>
  <PresentationFormat>Breedbeeld</PresentationFormat>
  <Paragraphs>167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4" baseType="lpstr">
      <vt:lpstr>Arial</vt:lpstr>
      <vt:lpstr>Avenir Book</vt:lpstr>
      <vt:lpstr>Calibri</vt:lpstr>
      <vt:lpstr>Calibri Light</vt:lpstr>
      <vt:lpstr>Wingdings</vt:lpstr>
      <vt:lpstr>Terugblik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Helanie Wikkerink - Aalders</dc:creator>
  <cp:lastModifiedBy>Helanie Wikkerink - Aalders</cp:lastModifiedBy>
  <cp:revision>18</cp:revision>
  <dcterms:created xsi:type="dcterms:W3CDTF">2018-09-05T12:34:01Z</dcterms:created>
  <dcterms:modified xsi:type="dcterms:W3CDTF">2018-09-05T19:18:33Z</dcterms:modified>
</cp:coreProperties>
</file>